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1"/>
  </p:notesMasterIdLst>
  <p:sldIdLst>
    <p:sldId id="257" r:id="rId3"/>
    <p:sldId id="4954" r:id="rId4"/>
    <p:sldId id="302" r:id="rId5"/>
    <p:sldId id="258" r:id="rId6"/>
    <p:sldId id="366" r:id="rId7"/>
    <p:sldId id="2134805743" r:id="rId8"/>
    <p:sldId id="2134805729" r:id="rId9"/>
    <p:sldId id="2134805730" r:id="rId10"/>
    <p:sldId id="2134805734" r:id="rId11"/>
    <p:sldId id="2134805732" r:id="rId12"/>
    <p:sldId id="2134805718" r:id="rId13"/>
    <p:sldId id="2076137124" r:id="rId14"/>
    <p:sldId id="2134805710" r:id="rId15"/>
    <p:sldId id="2134805716" r:id="rId16"/>
    <p:sldId id="2076137127" r:id="rId17"/>
    <p:sldId id="303" r:id="rId18"/>
    <p:sldId id="2134805737" r:id="rId19"/>
    <p:sldId id="2134805738" r:id="rId20"/>
    <p:sldId id="2134805739" r:id="rId21"/>
    <p:sldId id="2134805740" r:id="rId22"/>
    <p:sldId id="2134805741" r:id="rId23"/>
    <p:sldId id="2134805742" r:id="rId24"/>
    <p:sldId id="4958" r:id="rId25"/>
    <p:sldId id="2134805717" r:id="rId26"/>
    <p:sldId id="2134805711" r:id="rId27"/>
    <p:sldId id="5041" r:id="rId28"/>
    <p:sldId id="4971" r:id="rId29"/>
    <p:sldId id="5042" r:id="rId30"/>
    <p:sldId id="2134805736" r:id="rId31"/>
    <p:sldId id="2134805735" r:id="rId32"/>
    <p:sldId id="4962" r:id="rId33"/>
    <p:sldId id="4987" r:id="rId34"/>
    <p:sldId id="4986" r:id="rId35"/>
    <p:sldId id="4968" r:id="rId36"/>
    <p:sldId id="4976" r:id="rId37"/>
    <p:sldId id="4974" r:id="rId38"/>
    <p:sldId id="4963" r:id="rId39"/>
    <p:sldId id="4959" r:id="rId40"/>
    <p:sldId id="4964" r:id="rId41"/>
    <p:sldId id="4981" r:id="rId42"/>
    <p:sldId id="4983" r:id="rId43"/>
    <p:sldId id="4989" r:id="rId44"/>
    <p:sldId id="4969" r:id="rId45"/>
    <p:sldId id="4990" r:id="rId46"/>
    <p:sldId id="4991" r:id="rId47"/>
    <p:sldId id="2134805712" r:id="rId48"/>
    <p:sldId id="2134805713" r:id="rId49"/>
    <p:sldId id="4961" r:id="rId50"/>
    <p:sldId id="4992" r:id="rId51"/>
    <p:sldId id="4965" r:id="rId52"/>
    <p:sldId id="4960" r:id="rId53"/>
    <p:sldId id="4966" r:id="rId54"/>
    <p:sldId id="2134805714" r:id="rId55"/>
    <p:sldId id="2134805715" r:id="rId56"/>
    <p:sldId id="4950" r:id="rId57"/>
    <p:sldId id="4926" r:id="rId58"/>
    <p:sldId id="4994" r:id="rId59"/>
    <p:sldId id="4928" r:id="rId60"/>
    <p:sldId id="4995" r:id="rId61"/>
    <p:sldId id="4929" r:id="rId62"/>
    <p:sldId id="4930" r:id="rId63"/>
    <p:sldId id="4931" r:id="rId64"/>
    <p:sldId id="4932" r:id="rId65"/>
    <p:sldId id="4956" r:id="rId66"/>
    <p:sldId id="4999" r:id="rId67"/>
    <p:sldId id="5027" r:id="rId68"/>
    <p:sldId id="5000" r:id="rId69"/>
    <p:sldId id="5001" r:id="rId70"/>
    <p:sldId id="5002" r:id="rId71"/>
    <p:sldId id="5003" r:id="rId72"/>
    <p:sldId id="5004" r:id="rId73"/>
    <p:sldId id="5005" r:id="rId74"/>
    <p:sldId id="5006" r:id="rId75"/>
    <p:sldId id="4952" r:id="rId76"/>
    <p:sldId id="5008" r:id="rId77"/>
    <p:sldId id="2076137031" r:id="rId78"/>
    <p:sldId id="2076137037" r:id="rId79"/>
    <p:sldId id="2076137036" r:id="rId80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OUTRO" id="{37825270-F833-417F-840A-BBE3E8DAE127}">
          <p14:sldIdLst>
            <p14:sldId id="257"/>
            <p14:sldId id="4954"/>
            <p14:sldId id="302"/>
            <p14:sldId id="258"/>
            <p14:sldId id="366"/>
            <p14:sldId id="2134805743"/>
            <p14:sldId id="2134805729"/>
            <p14:sldId id="2134805730"/>
            <p14:sldId id="2134805734"/>
            <p14:sldId id="2134805732"/>
            <p14:sldId id="2134805718"/>
            <p14:sldId id="2076137124"/>
            <p14:sldId id="2134805710"/>
            <p14:sldId id="2134805716"/>
            <p14:sldId id="2076137127"/>
            <p14:sldId id="303"/>
            <p14:sldId id="2134805737"/>
            <p14:sldId id="2134805738"/>
            <p14:sldId id="2134805739"/>
            <p14:sldId id="2134805740"/>
            <p14:sldId id="2134805741"/>
            <p14:sldId id="2134805742"/>
          </p14:sldIdLst>
        </p14:section>
        <p14:section name="Identity and Access" id="{3F55C9F8-4961-43CC-813D-9626E35E9FA2}">
          <p14:sldIdLst>
            <p14:sldId id="4958"/>
            <p14:sldId id="2134805717"/>
            <p14:sldId id="2134805711"/>
            <p14:sldId id="5041"/>
            <p14:sldId id="4971"/>
            <p14:sldId id="5042"/>
            <p14:sldId id="2134805736"/>
            <p14:sldId id="2134805735"/>
            <p14:sldId id="4962"/>
            <p14:sldId id="4987"/>
            <p14:sldId id="4986"/>
            <p14:sldId id="4968"/>
            <p14:sldId id="4976"/>
            <p14:sldId id="4974"/>
            <p14:sldId id="4963"/>
          </p14:sldIdLst>
        </p14:section>
        <p14:section name="Data and Applications" id="{E97C69E8-7699-4AEE-8A27-2BC8D2F0AAAB}">
          <p14:sldIdLst/>
        </p14:section>
        <p14:section name="Platform Protection" id="{8DA96176-043B-4099-A094-1283CB5092EA}">
          <p14:sldIdLst>
            <p14:sldId id="4959"/>
            <p14:sldId id="4964"/>
            <p14:sldId id="4981"/>
            <p14:sldId id="4983"/>
            <p14:sldId id="4989"/>
            <p14:sldId id="4969"/>
            <p14:sldId id="4990"/>
            <p14:sldId id="4991"/>
            <p14:sldId id="2134805712"/>
            <p14:sldId id="2134805713"/>
          </p14:sldIdLst>
        </p14:section>
        <p14:section name="Security Operations" id="{91D0BF28-82C5-472C-813E-EE3E15DD48CA}">
          <p14:sldIdLst>
            <p14:sldId id="4961"/>
            <p14:sldId id="4992"/>
            <p14:sldId id="4965"/>
            <p14:sldId id="4960"/>
            <p14:sldId id="4966"/>
            <p14:sldId id="2134805714"/>
            <p14:sldId id="2134805715"/>
          </p14:sldIdLst>
        </p14:section>
        <p14:section name="Exam Prep" id="{D377150E-E539-4D82-85D9-EAAE6F5ADDF6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7"/>
            <p14:sldId id="5000"/>
            <p14:sldId id="5001"/>
            <p14:sldId id="5002"/>
            <p14:sldId id="5003"/>
            <p14:sldId id="5004"/>
            <p14:sldId id="5005"/>
            <p14:sldId id="5006"/>
            <p14:sldId id="4952"/>
            <p14:sldId id="5008"/>
            <p14:sldId id="2076137031"/>
            <p14:sldId id="2076137037"/>
            <p14:sldId id="20761370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24C15-34F5-CFE9-BDE1-43EF95C1BC3C}" v="37" dt="2024-11-25T14:51:14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533" autoAdjust="0"/>
  </p:normalViewPr>
  <p:slideViewPr>
    <p:cSldViewPr snapToGrid="0" snapToObjects="1">
      <p:cViewPr varScale="1">
        <p:scale>
          <a:sx n="122" d="100"/>
          <a:sy n="122" d="100"/>
        </p:scale>
        <p:origin x="84" y="9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Tue, 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8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5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2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5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4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7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1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23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1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3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8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8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7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6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40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7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73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33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6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50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5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45026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89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1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59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0635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6728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9195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17419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7018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0204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4335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419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6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32228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0553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722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44514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01558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875870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2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736924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37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1971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299187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47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04884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30355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855678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323201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903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987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12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856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4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830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3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8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54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7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15620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40232761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7766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5317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13055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032840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0107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8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162475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  <p:pic>
        <p:nvPicPr>
          <p:cNvPr id="5" name="Picture 4" descr="A person wearing a headset&#10;&#10;AI-generated content may be incorrect.">
            <a:extLst>
              <a:ext uri="{FF2B5EF4-FFF2-40B4-BE49-F238E27FC236}">
                <a16:creationId xmlns:a16="http://schemas.microsoft.com/office/drawing/2014/main" id="{56C657C3-39F3-5DBA-AFAD-FC77F301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0B152-D163-4686-A849-3D58A83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Video Course 2e (MS Press)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5E51B-6FFC-450E-8A97-AE6D700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30" y="717203"/>
            <a:ext cx="5837859" cy="4309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6388C9-6474-4C7A-9E0C-BB08AB90138D}"/>
              </a:ext>
            </a:extLst>
          </p:cNvPr>
          <p:cNvSpPr/>
          <p:nvPr/>
        </p:nvSpPr>
        <p:spPr>
          <a:xfrm>
            <a:off x="4701540" y="3200400"/>
            <a:ext cx="2651760" cy="541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timw.info/msp500</a:t>
            </a:r>
          </a:p>
        </p:txBody>
      </p:sp>
    </p:spTree>
    <p:extLst>
      <p:ext uri="{BB962C8B-B14F-4D97-AF65-F5344CB8AC3E}">
        <p14:creationId xmlns:p14="http://schemas.microsoft.com/office/powerpoint/2010/main" val="255053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/>
              <a:t>Exam AZ-500 Latest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04F50-D300-6039-9054-8097D18F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65" y="888273"/>
            <a:ext cx="3179262" cy="396784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35C87E-B42F-A600-2D78-46F4B2BEEB6E}"/>
              </a:ext>
            </a:extLst>
          </p:cNvPr>
          <p:cNvSpPr/>
          <p:nvPr/>
        </p:nvSpPr>
        <p:spPr>
          <a:xfrm>
            <a:off x="553865" y="1813125"/>
            <a:ext cx="3913632" cy="56055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January 31, 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45DD08-4AE6-6EB0-DA46-FB44AC0B362C}"/>
              </a:ext>
            </a:extLst>
          </p:cNvPr>
          <p:cNvSpPr/>
          <p:nvPr/>
        </p:nvSpPr>
        <p:spPr>
          <a:xfrm>
            <a:off x="553865" y="2762639"/>
            <a:ext cx="3913632" cy="56055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Major content update</a:t>
            </a:r>
          </a:p>
        </p:txBody>
      </p:sp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D025-2C6B-4E33-A53C-3278CEA3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and Expert certs are valid for one year</a:t>
            </a:r>
          </a:p>
          <a:p>
            <a:pPr lvl="1"/>
            <a:r>
              <a:rPr lang="en-US" dirty="0"/>
              <a:t>Credential will always be on your MS transcript</a:t>
            </a:r>
          </a:p>
          <a:p>
            <a:r>
              <a:rPr lang="en-US" dirty="0"/>
              <a:t>At six-month mark you’ll be asked to renew</a:t>
            </a:r>
          </a:p>
          <a:p>
            <a:pPr lvl="1"/>
            <a:r>
              <a:rPr lang="en-US" dirty="0"/>
              <a:t>Free online assessment at Microsoft Learn</a:t>
            </a:r>
          </a:p>
          <a:p>
            <a:r>
              <a:rPr lang="en-US" dirty="0"/>
              <a:t>Renewal extends your certification for 365 </a:t>
            </a:r>
            <a:r>
              <a:rPr lang="en-US" i="1" dirty="0"/>
              <a:t>from original achievement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1159-7491-460C-B668-C8D7B257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37104"/>
            <a:ext cx="1469291" cy="1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65535E3-9AD0-415F-A480-A2387A59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4" y="838280"/>
            <a:ext cx="8760281" cy="18414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4DC498-DB4F-4FE5-BBC3-126195C86188}"/>
              </a:ext>
            </a:extLst>
          </p:cNvPr>
          <p:cNvGrpSpPr/>
          <p:nvPr/>
        </p:nvGrpSpPr>
        <p:grpSpPr>
          <a:xfrm>
            <a:off x="446565" y="2679699"/>
            <a:ext cx="8451977" cy="1841419"/>
            <a:chOff x="446565" y="2679699"/>
            <a:chExt cx="8451977" cy="18414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8611BF-FD86-49A0-B50C-E2284552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565" y="2679699"/>
              <a:ext cx="8451977" cy="18414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F50F63-EEAA-4B9C-BC51-ACE506E1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6066" y="3978237"/>
              <a:ext cx="666667" cy="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67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9293C-7FFD-DD67-BEC3-9DDA22F9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91" y="720035"/>
            <a:ext cx="4875566" cy="4292952"/>
          </a:xfrm>
          <a:prstGeom prst="rect">
            <a:avLst/>
          </a:prstGeom>
        </p:spPr>
      </p:pic>
      <p:pic>
        <p:nvPicPr>
          <p:cNvPr id="5" name="Picture 4" descr="A stool with blue labels&#10;&#10;AI-generated content may be incorrect.">
            <a:extLst>
              <a:ext uri="{FF2B5EF4-FFF2-40B4-BE49-F238E27FC236}">
                <a16:creationId xmlns:a16="http://schemas.microsoft.com/office/drawing/2014/main" id="{3D5B3297-6117-3962-B5A5-2C45BC82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86" y="0"/>
            <a:ext cx="9144000" cy="51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AF8FC-C332-1CE9-58E6-FD6F47B0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02" y="1175818"/>
            <a:ext cx="2791864" cy="279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Verified 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7B6E4D-25CE-4942-11E3-B1796D8C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1" y="923924"/>
            <a:ext cx="7491864" cy="37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59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71" y="-49953"/>
            <a:ext cx="7548179" cy="560552"/>
          </a:xfrm>
        </p:spPr>
        <p:txBody>
          <a:bodyPr/>
          <a:lstStyle/>
          <a:p>
            <a:r>
              <a:rPr lang="en-US" dirty="0" err="1"/>
              <a:t>Entra</a:t>
            </a:r>
            <a:r>
              <a:rPr lang="en-US" dirty="0"/>
              <a:t> Permissions Management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63B4C-9691-6967-7B6C-81179919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754331"/>
            <a:ext cx="69723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971" y="-75199"/>
            <a:ext cx="7484579" cy="556462"/>
          </a:xfrm>
        </p:spPr>
        <p:txBody>
          <a:bodyPr/>
          <a:lstStyle/>
          <a:p>
            <a:r>
              <a:rPr lang="en-US" dirty="0"/>
              <a:t>Azure AD Password Protection</a:t>
            </a:r>
          </a:p>
        </p:txBody>
      </p:sp>
      <p:pic>
        <p:nvPicPr>
          <p:cNvPr id="3074" name="Picture 2" descr="How Azure AD Password Protection components work together">
            <a:extLst>
              <a:ext uri="{FF2B5EF4-FFF2-40B4-BE49-F238E27FC236}">
                <a16:creationId xmlns:a16="http://schemas.microsoft.com/office/drawing/2014/main" id="{F6DABDEC-72DE-1F9B-7E83-AAF3C816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29" y="708552"/>
            <a:ext cx="5159141" cy="4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2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28-year MCT, 6-year MVP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3B4D-30EE-40E0-B215-6C0BF3CF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773" y="1113062"/>
            <a:ext cx="3020026" cy="302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pic>
        <p:nvPicPr>
          <p:cNvPr id="4098" name="Picture 2" descr="Dynamic Data Masking Working">
            <a:extLst>
              <a:ext uri="{FF2B5EF4-FFF2-40B4-BE49-F238E27FC236}">
                <a16:creationId xmlns:a16="http://schemas.microsoft.com/office/drawing/2014/main" id="{86AD1CB6-7673-3683-5B79-F1FAF7DF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688959"/>
            <a:ext cx="7775408" cy="40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75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Entitlement Management</a:t>
            </a:r>
          </a:p>
        </p:txBody>
      </p:sp>
      <p:pic>
        <p:nvPicPr>
          <p:cNvPr id="5122" name="Picture 2" descr="Diagram that describes the relationship between the access package elements.">
            <a:extLst>
              <a:ext uri="{FF2B5EF4-FFF2-40B4-BE49-F238E27FC236}">
                <a16:creationId xmlns:a16="http://schemas.microsoft.com/office/drawing/2014/main" id="{78E72086-2B8A-62C1-6ACB-E7715DCE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47" y="656072"/>
            <a:ext cx="5651647" cy="44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785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07723-5965-0030-E609-3E327E92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033D-5949-4558-AEC5-DA723B3ECD88}"/>
              </a:ext>
            </a:extLst>
          </p:cNvPr>
          <p:cNvSpPr/>
          <p:nvPr/>
        </p:nvSpPr>
        <p:spPr>
          <a:xfrm>
            <a:off x="1531867" y="80738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Authentication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0BDAE3-2350-4D69-875F-0822287C567C}"/>
              </a:ext>
            </a:extLst>
          </p:cNvPr>
          <p:cNvSpPr/>
          <p:nvPr/>
        </p:nvSpPr>
        <p:spPr>
          <a:xfrm>
            <a:off x="1531867" y="1550923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Identity verification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E736C-9CC5-4AC5-A10D-9865053AE317}"/>
              </a:ext>
            </a:extLst>
          </p:cNvPr>
          <p:cNvSpPr/>
          <p:nvPr/>
        </p:nvSpPr>
        <p:spPr>
          <a:xfrm>
            <a:off x="1531867" y="2064283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Authorization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E135D6-880B-45F6-A752-63A70EB1ED30}"/>
              </a:ext>
            </a:extLst>
          </p:cNvPr>
          <p:cNvSpPr/>
          <p:nvPr/>
        </p:nvSpPr>
        <p:spPr>
          <a:xfrm>
            <a:off x="1531867" y="2807818"/>
            <a:ext cx="6096000" cy="513360"/>
          </a:xfrm>
          <a:custGeom>
            <a:avLst/>
            <a:gdLst>
              <a:gd name="connsiteX0" fmla="*/ 0 w 6096000"/>
              <a:gd name="connsiteY0" fmla="*/ 0 h 513360"/>
              <a:gd name="connsiteX1" fmla="*/ 6096000 w 6096000"/>
              <a:gd name="connsiteY1" fmla="*/ 0 h 513360"/>
              <a:gd name="connsiteX2" fmla="*/ 6096000 w 6096000"/>
              <a:gd name="connsiteY2" fmla="*/ 513360 h 513360"/>
              <a:gd name="connsiteX3" fmla="*/ 0 w 6096000"/>
              <a:gd name="connsiteY3" fmla="*/ 513360 h 513360"/>
              <a:gd name="connsiteX4" fmla="*/ 0 w 6096000"/>
              <a:gd name="connsiteY4" fmla="*/ 0 h 5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13360">
                <a:moveTo>
                  <a:pt x="0" y="0"/>
                </a:moveTo>
                <a:lnTo>
                  <a:pt x="6096000" y="0"/>
                </a:lnTo>
                <a:lnTo>
                  <a:pt x="6096000" y="513360"/>
                </a:lnTo>
                <a:lnTo>
                  <a:pt x="0" y="5133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Access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6A97AA-EB0B-491E-B0C0-8D4F69C66157}"/>
              </a:ext>
            </a:extLst>
          </p:cNvPr>
          <p:cNvSpPr/>
          <p:nvPr/>
        </p:nvSpPr>
        <p:spPr>
          <a:xfrm>
            <a:off x="1531867" y="3321178"/>
            <a:ext cx="6096000" cy="743535"/>
          </a:xfrm>
          <a:custGeom>
            <a:avLst/>
            <a:gdLst>
              <a:gd name="connsiteX0" fmla="*/ 0 w 6096000"/>
              <a:gd name="connsiteY0" fmla="*/ 123925 h 743535"/>
              <a:gd name="connsiteX1" fmla="*/ 123925 w 6096000"/>
              <a:gd name="connsiteY1" fmla="*/ 0 h 743535"/>
              <a:gd name="connsiteX2" fmla="*/ 5972075 w 6096000"/>
              <a:gd name="connsiteY2" fmla="*/ 0 h 743535"/>
              <a:gd name="connsiteX3" fmla="*/ 6096000 w 6096000"/>
              <a:gd name="connsiteY3" fmla="*/ 123925 h 743535"/>
              <a:gd name="connsiteX4" fmla="*/ 6096000 w 6096000"/>
              <a:gd name="connsiteY4" fmla="*/ 619610 h 743535"/>
              <a:gd name="connsiteX5" fmla="*/ 5972075 w 6096000"/>
              <a:gd name="connsiteY5" fmla="*/ 743535 h 743535"/>
              <a:gd name="connsiteX6" fmla="*/ 123925 w 6096000"/>
              <a:gd name="connsiteY6" fmla="*/ 743535 h 743535"/>
              <a:gd name="connsiteX7" fmla="*/ 0 w 6096000"/>
              <a:gd name="connsiteY7" fmla="*/ 619610 h 743535"/>
              <a:gd name="connsiteX8" fmla="*/ 0 w 6096000"/>
              <a:gd name="connsiteY8" fmla="*/ 123925 h 74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743535">
                <a:moveTo>
                  <a:pt x="0" y="123925"/>
                </a:moveTo>
                <a:cubicBezTo>
                  <a:pt x="0" y="55483"/>
                  <a:pt x="55483" y="0"/>
                  <a:pt x="123925" y="0"/>
                </a:cubicBezTo>
                <a:lnTo>
                  <a:pt x="5972075" y="0"/>
                </a:lnTo>
                <a:cubicBezTo>
                  <a:pt x="6040517" y="0"/>
                  <a:pt x="6096000" y="55483"/>
                  <a:pt x="6096000" y="123925"/>
                </a:cubicBezTo>
                <a:lnTo>
                  <a:pt x="6096000" y="619610"/>
                </a:lnTo>
                <a:cubicBezTo>
                  <a:pt x="6096000" y="688052"/>
                  <a:pt x="6040517" y="743535"/>
                  <a:pt x="5972075" y="743535"/>
                </a:cubicBezTo>
                <a:lnTo>
                  <a:pt x="123925" y="743535"/>
                </a:lnTo>
                <a:cubicBezTo>
                  <a:pt x="55483" y="743535"/>
                  <a:pt x="0" y="688052"/>
                  <a:pt x="0" y="619610"/>
                </a:cubicBezTo>
                <a:lnTo>
                  <a:pt x="0" y="123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406" tIns="154406" rIns="154406" bIns="154406" numCol="1" spcCol="1270" anchor="ctr" anchorCtr="0">
            <a:no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kern="1200" dirty="0"/>
              <a:t>Accounting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7C1A04-372E-4935-AD9C-DCC443D442F1}"/>
              </a:ext>
            </a:extLst>
          </p:cNvPr>
          <p:cNvSpPr/>
          <p:nvPr/>
        </p:nvSpPr>
        <p:spPr>
          <a:xfrm>
            <a:off x="1531867" y="4064713"/>
            <a:ext cx="6096000" cy="753997"/>
          </a:xfrm>
          <a:custGeom>
            <a:avLst/>
            <a:gdLst>
              <a:gd name="connsiteX0" fmla="*/ 0 w 6096000"/>
              <a:gd name="connsiteY0" fmla="*/ 0 h 753997"/>
              <a:gd name="connsiteX1" fmla="*/ 6096000 w 6096000"/>
              <a:gd name="connsiteY1" fmla="*/ 0 h 753997"/>
              <a:gd name="connsiteX2" fmla="*/ 6096000 w 6096000"/>
              <a:gd name="connsiteY2" fmla="*/ 753997 h 753997"/>
              <a:gd name="connsiteX3" fmla="*/ 0 w 6096000"/>
              <a:gd name="connsiteY3" fmla="*/ 753997 h 753997"/>
              <a:gd name="connsiteX4" fmla="*/ 0 w 6096000"/>
              <a:gd name="connsiteY4" fmla="*/ 0 h 75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753997">
                <a:moveTo>
                  <a:pt x="0" y="0"/>
                </a:moveTo>
                <a:lnTo>
                  <a:pt x="6096000" y="0"/>
                </a:lnTo>
                <a:lnTo>
                  <a:pt x="6096000" y="753997"/>
                </a:lnTo>
                <a:lnTo>
                  <a:pt x="0" y="7539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39370" rIns="220472" bIns="3937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kern="1200" dirty="0"/>
              <a:t>Successful and failed </a:t>
            </a:r>
            <a:r>
              <a:rPr lang="en-US" sz="2400" kern="1200" dirty="0" err="1"/>
              <a:t>AuthN</a:t>
            </a:r>
            <a:r>
              <a:rPr lang="en-US" sz="2400" kern="1200" dirty="0"/>
              <a:t> and </a:t>
            </a:r>
            <a:r>
              <a:rPr lang="en-US" sz="2400" kern="1200" dirty="0" err="1"/>
              <a:t>AuthZ</a:t>
            </a:r>
            <a:r>
              <a:rPr lang="en-US" sz="2400" kern="1200" dirty="0"/>
              <a:t> attempts</a:t>
            </a:r>
          </a:p>
        </p:txBody>
      </p:sp>
    </p:spTree>
    <p:extLst>
      <p:ext uri="{BB962C8B-B14F-4D97-AF65-F5344CB8AC3E}">
        <p14:creationId xmlns:p14="http://schemas.microsoft.com/office/powerpoint/2010/main" val="28038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1F1C2-A040-43FC-AB54-7ABB0E6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99" y="560553"/>
            <a:ext cx="4793535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2050" name="Picture 2" descr="Screenshot showing the redemption flow diagram">
            <a:extLst>
              <a:ext uri="{FF2B5EF4-FFF2-40B4-BE49-F238E27FC236}">
                <a16:creationId xmlns:a16="http://schemas.microsoft.com/office/drawing/2014/main" id="{EE637610-17D9-4F3D-AFB7-CF9E0E24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76" y="560553"/>
            <a:ext cx="3792247" cy="45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Collaboration</a:t>
            </a:r>
          </a:p>
        </p:txBody>
      </p:sp>
      <p:pic>
        <p:nvPicPr>
          <p:cNvPr id="1026" name="Picture 2" descr="Common endpoint sign-in">
            <a:extLst>
              <a:ext uri="{FF2B5EF4-FFF2-40B4-BE49-F238E27FC236}">
                <a16:creationId xmlns:a16="http://schemas.microsoft.com/office/drawing/2014/main" id="{090A6381-21FB-4BD2-AA93-E7F69F5A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" y="1337266"/>
            <a:ext cx="8338222" cy="27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54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&amp;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B5CD34-5572-4131-AFEA-8DE4C0F4B4D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37AE03-4439-45CC-9922-C6888F7C354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981BC-D5EA-495A-A99F-99432915AF2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AD Connect</a:t>
            </a:r>
          </a:p>
        </p:txBody>
      </p:sp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82E48D-F5EF-473F-B879-E0525E3FEA6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Passthrough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648662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CF7956-E6F3-4FA1-920A-A72823C1273B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ADFS Federation</a:t>
            </a:r>
          </a:p>
        </p:txBody>
      </p:sp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2301624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Cover the exam's objective domain (OD) as concisely as possible</a:t>
            </a:r>
          </a:p>
          <a:p>
            <a:r>
              <a:rPr lang="en-US" dirty="0"/>
              <a:t>Transmit winning strategies for clearing the certification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E4FD7B-26FB-46B7-9AD7-AC47AE05A86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5634924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D18150-8B3F-4CC8-A810-FE7E8F20BF0C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24834171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04" y="1368357"/>
            <a:ext cx="3280511" cy="36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583769" y="853126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93" y="747620"/>
            <a:ext cx="726244" cy="726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BBD24A-6DD0-4EFD-9C67-23C422CC180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Management Scopes</a:t>
            </a:r>
          </a:p>
        </p:txBody>
      </p:sp>
    </p:spTree>
    <p:extLst>
      <p:ext uri="{BB962C8B-B14F-4D97-AF65-F5344CB8AC3E}">
        <p14:creationId xmlns:p14="http://schemas.microsoft.com/office/powerpoint/2010/main" val="24885922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65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9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052509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and Networking Scenario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50453-6BD0-44AE-9E64-B5865E13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" y="763403"/>
            <a:ext cx="9144000" cy="4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9829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study/scenario approach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panel, please! 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8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41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74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5433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8622-3A60-43B5-B97A-D73CDCC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4498"/>
            <a:ext cx="6529356" cy="4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4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0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7FF28F-EB8B-4223-B466-07E6D5996313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37433642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CD8842-F2B1-4C21-B043-A3B0ADA8196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Multiple Answer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392776204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CB865-DC3F-4A23-B7C4-6C25B64A81A7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119211188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8DEC6-3355-405A-8161-4CBB2980B78E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Repeated Scenario</a:t>
            </a:r>
          </a:p>
        </p:txBody>
      </p:sp>
    </p:spTree>
    <p:extLst>
      <p:ext uri="{BB962C8B-B14F-4D97-AF65-F5344CB8AC3E}">
        <p14:creationId xmlns:p14="http://schemas.microsoft.com/office/powerpoint/2010/main" val="37739826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171951-4F5B-950E-0611-24708ECC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/>
              <a:t>Break Schedule (Central Time Zone)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D46EB-8243-022C-615E-02E8E677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93" y="1016894"/>
            <a:ext cx="7539420" cy="35470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09:00 am  -                           Start Segment 1</a:t>
            </a:r>
          </a:p>
          <a:p>
            <a:r>
              <a:rPr lang="en-US" sz="2800" dirty="0"/>
              <a:t>10:00 am  -  9-min break - Start Segment 2</a:t>
            </a:r>
            <a:endParaRPr lang="en-US" sz="2800" dirty="0">
              <a:ea typeface="Calibri"/>
              <a:cs typeface="Calibri"/>
            </a:endParaRPr>
          </a:p>
          <a:p>
            <a:r>
              <a:rPr lang="en-US" sz="2800" dirty="0"/>
              <a:t>11:00 pm  -  9-min break - Start Segment 3</a:t>
            </a:r>
            <a:endParaRPr lang="en-US" sz="2800" dirty="0">
              <a:ea typeface="Calibri"/>
              <a:cs typeface="Calibri"/>
            </a:endParaRPr>
          </a:p>
          <a:p>
            <a:r>
              <a:rPr lang="en-US" sz="2800" dirty="0"/>
              <a:t>12:00 pm  -  9-min break - Start Segment 4</a:t>
            </a:r>
            <a:endParaRPr lang="en-US" sz="2800" dirty="0">
              <a:ea typeface="Calibri"/>
              <a:cs typeface="Calibri"/>
            </a:endParaRPr>
          </a:p>
          <a:p>
            <a:r>
              <a:rPr lang="en-US" sz="2800" dirty="0"/>
              <a:t>01:00 pm  -  9-min break - Start Segment 5</a:t>
            </a:r>
            <a:endParaRPr lang="en-US" sz="2800" dirty="0">
              <a:ea typeface="Calibri"/>
              <a:cs typeface="Calibri"/>
            </a:endParaRPr>
          </a:p>
          <a:p>
            <a:r>
              <a:rPr lang="en-US" sz="2800" dirty="0"/>
              <a:t>02:00 pm  -  Finish</a:t>
            </a:r>
            <a:endParaRPr lang="en-US" sz="2800" dirty="0">
              <a:ea typeface="Calibri"/>
              <a:cs typeface="Calibri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236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06F59F-A940-47A7-901C-D4002A161372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Select and Place</a:t>
            </a:r>
          </a:p>
        </p:txBody>
      </p:sp>
    </p:spTree>
    <p:extLst>
      <p:ext uri="{BB962C8B-B14F-4D97-AF65-F5344CB8AC3E}">
        <p14:creationId xmlns:p14="http://schemas.microsoft.com/office/powerpoint/2010/main" val="135694687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DE9254-80A7-4886-AC47-0C29D9598239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Build List and Reorder</a:t>
            </a:r>
          </a:p>
        </p:txBody>
      </p:sp>
    </p:spTree>
    <p:extLst>
      <p:ext uri="{BB962C8B-B14F-4D97-AF65-F5344CB8AC3E}">
        <p14:creationId xmlns:p14="http://schemas.microsoft.com/office/powerpoint/2010/main" val="231116792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8AE282-846F-45B3-8B8E-BF38462A974D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Active Screen</a:t>
            </a:r>
          </a:p>
        </p:txBody>
      </p:sp>
    </p:spTree>
    <p:extLst>
      <p:ext uri="{BB962C8B-B14F-4D97-AF65-F5344CB8AC3E}">
        <p14:creationId xmlns:p14="http://schemas.microsoft.com/office/powerpoint/2010/main" val="152861487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0F3371-E144-403C-9CDE-5C242261D281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00942197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A2DA639-0BBD-466B-97A4-6BE5323A3E7A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Performance-Based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0510724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70" y="807608"/>
            <a:ext cx="4254659" cy="41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222984-8D77-435B-AC96-3439B9F7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02868"/>
            <a:ext cx="1285714" cy="5238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129A-F5B2-4EAF-979A-D8197ECA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86" y="4542343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335BF-2616-4AE2-B09C-F3B4BA7F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85" y="4453446"/>
            <a:ext cx="1285714" cy="52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Renewal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BE61-7F94-4236-8738-56B50F6A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89" y="836023"/>
            <a:ext cx="4264622" cy="4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10" y="1007841"/>
            <a:ext cx="6679145" cy="34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73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70" y="861004"/>
            <a:ext cx="1834588" cy="39705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10006</TotalTime>
  <Words>681</Words>
  <Application>Microsoft Office PowerPoint</Application>
  <PresentationFormat>On-screen Show (16:9)</PresentationFormat>
  <Paragraphs>210</Paragraphs>
  <Slides>78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AZ-500: Microsoft Azure  Security Technologies Crash Course</vt:lpstr>
      <vt:lpstr>Tim Warner</vt:lpstr>
      <vt:lpstr>Course Materials</vt:lpstr>
      <vt:lpstr>Learning Goals</vt:lpstr>
      <vt:lpstr>Setting Expectations</vt:lpstr>
      <vt:lpstr>Break Schedule (Central Time Zone)</vt:lpstr>
      <vt:lpstr>Session Recordings</vt:lpstr>
      <vt:lpstr>Session Recordings</vt:lpstr>
      <vt:lpstr>Mobile Browser: learning.oreilly.com</vt:lpstr>
      <vt:lpstr>O'Reilly Mobile App</vt:lpstr>
      <vt:lpstr>AZ-500 Video Course 2e (MS Press)</vt:lpstr>
      <vt:lpstr>Exam AZ-500 Latest Update</vt:lpstr>
      <vt:lpstr>Certification Renewal</vt:lpstr>
      <vt:lpstr>Related Certifications</vt:lpstr>
      <vt:lpstr> </vt:lpstr>
      <vt:lpstr>Thank you!</vt:lpstr>
      <vt:lpstr>Entra Verified ID</vt:lpstr>
      <vt:lpstr>Entra Permissions Management</vt:lpstr>
      <vt:lpstr>Azure AD Password Protection</vt:lpstr>
      <vt:lpstr>Dynamic Data Masking (DDM)</vt:lpstr>
      <vt:lpstr>Entitlement Management</vt:lpstr>
      <vt:lpstr>PowerPoint Presentation</vt:lpstr>
      <vt:lpstr>Manage Identity and Access</vt:lpstr>
      <vt:lpstr>AAA Model</vt:lpstr>
      <vt:lpstr>Identity and Access Scenario</vt:lpstr>
      <vt:lpstr>Tenant vs. Subscription</vt:lpstr>
      <vt:lpstr>Hybrid Identity</vt:lpstr>
      <vt:lpstr>Azure Management Scopes</vt:lpstr>
      <vt:lpstr>Azure AD B2B Collaboration</vt:lpstr>
      <vt:lpstr>Azure AD B2B Collaboration</vt:lpstr>
      <vt:lpstr>App Registrations &amp; Service Principals</vt:lpstr>
      <vt:lpstr> </vt:lpstr>
      <vt:lpstr> </vt:lpstr>
      <vt:lpstr> </vt:lpstr>
      <vt:lpstr> </vt:lpstr>
      <vt:lpstr> </vt:lpstr>
      <vt:lpstr>Azure AD PIM</vt:lpstr>
      <vt:lpstr>Implement Platform Protection</vt:lpstr>
      <vt:lpstr>NSGs and ASGs</vt:lpstr>
      <vt:lpstr> </vt:lpstr>
      <vt:lpstr> </vt:lpstr>
      <vt:lpstr>Azure Firewall</vt:lpstr>
      <vt:lpstr> </vt:lpstr>
      <vt:lpstr>Service endpoints</vt:lpstr>
      <vt:lpstr>Private endpoints</vt:lpstr>
      <vt:lpstr>Compute and Networking</vt:lpstr>
      <vt:lpstr>Compute and Networking Scenario</vt:lpstr>
      <vt:lpstr>Manage Security Operations</vt:lpstr>
      <vt:lpstr>Azure Security Center</vt:lpstr>
      <vt:lpstr>Azure Sentinel</vt:lpstr>
      <vt:lpstr>Secure Data and Applications</vt:lpstr>
      <vt:lpstr>Always Encrypted</vt:lpstr>
      <vt:lpstr>Security Operations</vt:lpstr>
      <vt:lpstr>Security Operations Scenario</vt:lpstr>
      <vt:lpstr>Exam AZ-500 Item Types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Tim’s Ideal Testing Room</vt:lpstr>
      <vt:lpstr>Congratulations!</vt:lpstr>
      <vt:lpstr>Certification Renewal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220</cp:revision>
  <dcterms:created xsi:type="dcterms:W3CDTF">2015-09-28T19:52:00Z</dcterms:created>
  <dcterms:modified xsi:type="dcterms:W3CDTF">2025-03-18T18:50:48Z</dcterms:modified>
</cp:coreProperties>
</file>